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92" r:id="rId2"/>
    <p:sldId id="319" r:id="rId3"/>
    <p:sldId id="293" r:id="rId4"/>
    <p:sldId id="294" r:id="rId5"/>
    <p:sldId id="312" r:id="rId6"/>
    <p:sldId id="296" r:id="rId7"/>
    <p:sldId id="321" r:id="rId8"/>
    <p:sldId id="315" r:id="rId9"/>
    <p:sldId id="302" r:id="rId10"/>
    <p:sldId id="303" r:id="rId11"/>
    <p:sldId id="322" r:id="rId12"/>
    <p:sldId id="323" r:id="rId13"/>
    <p:sldId id="324" r:id="rId14"/>
    <p:sldId id="309" r:id="rId15"/>
    <p:sldId id="310" r:id="rId16"/>
    <p:sldId id="31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3B"/>
    <a:srgbClr val="18453B"/>
    <a:srgbClr val="A5B6AE"/>
    <a:srgbClr val="004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 autoAdjust="0"/>
    <p:restoredTop sz="94645" autoAdjust="0"/>
  </p:normalViewPr>
  <p:slideViewPr>
    <p:cSldViewPr>
      <p:cViewPr>
        <p:scale>
          <a:sx n="93" d="100"/>
          <a:sy n="93" d="100"/>
        </p:scale>
        <p:origin x="2124" y="3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7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1971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ader Placeholder 1"/>
          <p:cNvSpPr>
            <a:spLocks noGrp="1"/>
          </p:cNvSpPr>
          <p:nvPr>
            <p:ph type="hdr" sz="quarter"/>
          </p:nvPr>
        </p:nvSpPr>
        <p:spPr>
          <a:xfrm>
            <a:off x="762000" y="0"/>
            <a:ext cx="2462149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endParaRPr lang="en-US" sz="1100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quarter" idx="1"/>
          </p:nvPr>
        </p:nvSpPr>
        <p:spPr>
          <a:xfrm>
            <a:off x="36576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endParaRPr lang="en-US" sz="1100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57300" y="868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10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236025" y="8686800"/>
            <a:ext cx="41148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endParaRPr lang="en-US" dirty="0"/>
          </a:p>
        </p:txBody>
      </p:sp>
      <p:pic>
        <p:nvPicPr>
          <p:cNvPr id="11" name="Picture 2" descr="D:\Users\wrd\Documents\CSE498\archive\logo\capstone\png\green-gree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70" y="11875"/>
            <a:ext cx="725805" cy="46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657600" y="8686800"/>
            <a:ext cx="2971800" cy="457200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579445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6074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983" eaLnBrk="0" hangingPunct="0">
              <a:defRPr sz="1500">
                <a:solidFill>
                  <a:schemeClr val="tx1"/>
                </a:solidFill>
                <a:latin typeface="Arial" charset="0"/>
              </a:defRPr>
            </a:lvl1pPr>
            <a:lvl2pPr marL="702756" indent="-270291" defTabSz="912983" eaLnBrk="0" hangingPunct="0">
              <a:defRPr sz="1500">
                <a:solidFill>
                  <a:schemeClr val="tx1"/>
                </a:solidFill>
                <a:latin typeface="Arial" charset="0"/>
              </a:defRPr>
            </a:lvl2pPr>
            <a:lvl3pPr marL="1081164" indent="-216233" defTabSz="912983" eaLnBrk="0" hangingPunct="0">
              <a:defRPr sz="1500">
                <a:solidFill>
                  <a:schemeClr val="tx1"/>
                </a:solidFill>
                <a:latin typeface="Arial" charset="0"/>
              </a:defRPr>
            </a:lvl3pPr>
            <a:lvl4pPr marL="1513629" indent="-216233" defTabSz="912983" eaLnBrk="0" hangingPunct="0">
              <a:defRPr sz="1500">
                <a:solidFill>
                  <a:schemeClr val="tx1"/>
                </a:solidFill>
                <a:latin typeface="Arial" charset="0"/>
              </a:defRPr>
            </a:lvl4pPr>
            <a:lvl5pPr marL="1946095" indent="-216233" defTabSz="912983" eaLnBrk="0" hangingPunct="0">
              <a:defRPr sz="1500">
                <a:solidFill>
                  <a:schemeClr val="tx1"/>
                </a:solidFill>
                <a:latin typeface="Arial" charset="0"/>
              </a:defRPr>
            </a:lvl5pPr>
            <a:lvl6pPr marL="2378560" indent="-216233" algn="ctr" defTabSz="91298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6pPr>
            <a:lvl7pPr marL="2811026" indent="-216233" algn="ctr" defTabSz="91298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7pPr>
            <a:lvl8pPr marL="3243491" indent="-216233" algn="ctr" defTabSz="91298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8pPr>
            <a:lvl9pPr marL="3675957" indent="-216233" algn="ctr" defTabSz="91298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983" eaLnBrk="0" hangingPunct="0">
              <a:defRPr sz="1500">
                <a:solidFill>
                  <a:schemeClr val="tx1"/>
                </a:solidFill>
                <a:latin typeface="Arial" charset="0"/>
              </a:defRPr>
            </a:lvl1pPr>
            <a:lvl2pPr marL="702756" indent="-270291" defTabSz="912983" eaLnBrk="0" hangingPunct="0">
              <a:defRPr sz="1500">
                <a:solidFill>
                  <a:schemeClr val="tx1"/>
                </a:solidFill>
                <a:latin typeface="Arial" charset="0"/>
              </a:defRPr>
            </a:lvl2pPr>
            <a:lvl3pPr marL="1081164" indent="-216233" defTabSz="912983" eaLnBrk="0" hangingPunct="0">
              <a:defRPr sz="1500">
                <a:solidFill>
                  <a:schemeClr val="tx1"/>
                </a:solidFill>
                <a:latin typeface="Arial" charset="0"/>
              </a:defRPr>
            </a:lvl3pPr>
            <a:lvl4pPr marL="1513629" indent="-216233" defTabSz="912983" eaLnBrk="0" hangingPunct="0">
              <a:defRPr sz="1500">
                <a:solidFill>
                  <a:schemeClr val="tx1"/>
                </a:solidFill>
                <a:latin typeface="Arial" charset="0"/>
              </a:defRPr>
            </a:lvl4pPr>
            <a:lvl5pPr marL="1946095" indent="-216233" defTabSz="912983" eaLnBrk="0" hangingPunct="0">
              <a:defRPr sz="1500">
                <a:solidFill>
                  <a:schemeClr val="tx1"/>
                </a:solidFill>
                <a:latin typeface="Arial" charset="0"/>
              </a:defRPr>
            </a:lvl5pPr>
            <a:lvl6pPr marL="2378560" indent="-216233" algn="ctr" defTabSz="91298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6pPr>
            <a:lvl7pPr marL="2811026" indent="-216233" algn="ctr" defTabSz="91298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7pPr>
            <a:lvl8pPr marL="3243491" indent="-216233" algn="ctr" defTabSz="91298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8pPr>
            <a:lvl9pPr marL="3675957" indent="-216233" algn="ctr" defTabSz="91298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51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983" eaLnBrk="0" hangingPunct="0">
              <a:defRPr sz="1500">
                <a:solidFill>
                  <a:schemeClr val="tx1"/>
                </a:solidFill>
                <a:latin typeface="Arial" charset="0"/>
              </a:defRPr>
            </a:lvl1pPr>
            <a:lvl2pPr marL="702756" indent="-270291" defTabSz="912983" eaLnBrk="0" hangingPunct="0">
              <a:defRPr sz="1500">
                <a:solidFill>
                  <a:schemeClr val="tx1"/>
                </a:solidFill>
                <a:latin typeface="Arial" charset="0"/>
              </a:defRPr>
            </a:lvl2pPr>
            <a:lvl3pPr marL="1081164" indent="-216233" defTabSz="912983" eaLnBrk="0" hangingPunct="0">
              <a:defRPr sz="1500">
                <a:solidFill>
                  <a:schemeClr val="tx1"/>
                </a:solidFill>
                <a:latin typeface="Arial" charset="0"/>
              </a:defRPr>
            </a:lvl3pPr>
            <a:lvl4pPr marL="1513629" indent="-216233" defTabSz="912983" eaLnBrk="0" hangingPunct="0">
              <a:defRPr sz="1500">
                <a:solidFill>
                  <a:schemeClr val="tx1"/>
                </a:solidFill>
                <a:latin typeface="Arial" charset="0"/>
              </a:defRPr>
            </a:lvl4pPr>
            <a:lvl5pPr marL="1946095" indent="-216233" defTabSz="912983" eaLnBrk="0" hangingPunct="0">
              <a:defRPr sz="1500">
                <a:solidFill>
                  <a:schemeClr val="tx1"/>
                </a:solidFill>
                <a:latin typeface="Arial" charset="0"/>
              </a:defRPr>
            </a:lvl5pPr>
            <a:lvl6pPr marL="2378560" indent="-216233" algn="ctr" defTabSz="91298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6pPr>
            <a:lvl7pPr marL="2811026" indent="-216233" algn="ctr" defTabSz="91298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7pPr>
            <a:lvl8pPr marL="3243491" indent="-216233" algn="ctr" defTabSz="91298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8pPr>
            <a:lvl9pPr marL="3675957" indent="-216233" algn="ctr" defTabSz="91298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51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983" eaLnBrk="0" hangingPunct="0">
              <a:defRPr sz="1500">
                <a:solidFill>
                  <a:schemeClr val="tx1"/>
                </a:solidFill>
                <a:latin typeface="Arial" charset="0"/>
              </a:defRPr>
            </a:lvl1pPr>
            <a:lvl2pPr marL="702756" indent="-270291" defTabSz="912983" eaLnBrk="0" hangingPunct="0">
              <a:defRPr sz="1500">
                <a:solidFill>
                  <a:schemeClr val="tx1"/>
                </a:solidFill>
                <a:latin typeface="Arial" charset="0"/>
              </a:defRPr>
            </a:lvl2pPr>
            <a:lvl3pPr marL="1081164" indent="-216233" defTabSz="912983" eaLnBrk="0" hangingPunct="0">
              <a:defRPr sz="1500">
                <a:solidFill>
                  <a:schemeClr val="tx1"/>
                </a:solidFill>
                <a:latin typeface="Arial" charset="0"/>
              </a:defRPr>
            </a:lvl3pPr>
            <a:lvl4pPr marL="1513629" indent="-216233" defTabSz="912983" eaLnBrk="0" hangingPunct="0">
              <a:defRPr sz="1500">
                <a:solidFill>
                  <a:schemeClr val="tx1"/>
                </a:solidFill>
                <a:latin typeface="Arial" charset="0"/>
              </a:defRPr>
            </a:lvl4pPr>
            <a:lvl5pPr marL="1946095" indent="-216233" defTabSz="912983" eaLnBrk="0" hangingPunct="0">
              <a:defRPr sz="1500">
                <a:solidFill>
                  <a:schemeClr val="tx1"/>
                </a:solidFill>
                <a:latin typeface="Arial" charset="0"/>
              </a:defRPr>
            </a:lvl5pPr>
            <a:lvl6pPr marL="2378560" indent="-216233" algn="ctr" defTabSz="91298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6pPr>
            <a:lvl7pPr marL="2811026" indent="-216233" algn="ctr" defTabSz="91298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7pPr>
            <a:lvl8pPr marL="3243491" indent="-216233" algn="ctr" defTabSz="91298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8pPr>
            <a:lvl9pPr marL="3675957" indent="-216233" algn="ctr" defTabSz="91298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51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3"/>
            <a:ext cx="5030391" cy="411540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90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174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174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174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56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174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174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174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3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174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174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174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45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174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174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174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50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184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184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184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50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204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204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204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97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204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204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271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471349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20685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370021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19357" indent="-224668" algn="ctr" defTabSz="91271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/>
          </a:p>
        </p:txBody>
      </p:sp>
      <p:sp>
        <p:nvSpPr>
          <p:cNvPr id="204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79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9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98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52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09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89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25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7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4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pstone.cse.msu.edu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0668" y="1676400"/>
            <a:ext cx="7772400" cy="14700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2268" y="5867400"/>
            <a:ext cx="6400800" cy="854074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 Capstone Experience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[Team Name</a:t>
            </a:r>
            <a:r>
              <a:rPr lang="en-US"/>
              <a:t>] Project Plan </a:t>
            </a:r>
            <a:r>
              <a:rPr lang="en-US" dirty="0"/>
              <a:t>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718" y="895350"/>
            <a:ext cx="3308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 userDrawn="1"/>
        </p:nvGrpSpPr>
        <p:grpSpPr>
          <a:xfrm>
            <a:off x="76200" y="5399049"/>
            <a:ext cx="1618345" cy="1409337"/>
            <a:chOff x="76200" y="5399049"/>
            <a:chExt cx="1618345" cy="1409337"/>
          </a:xfrm>
        </p:grpSpPr>
        <p:pic>
          <p:nvPicPr>
            <p:cNvPr id="9" name="Picture 9" descr="D:\Users\wrd\Documents\CSE498\archive\logo\capstone-logo-green.pn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5399049"/>
              <a:ext cx="1618345" cy="1028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93210" y="6376586"/>
              <a:ext cx="1584325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sz="1100" i="1" dirty="0"/>
                <a:t>From Students…</a:t>
              </a:r>
            </a:p>
            <a:p>
              <a:pPr algn="r" eaLnBrk="1" hangingPunct="1">
                <a:defRPr/>
              </a:pPr>
              <a:r>
                <a:rPr lang="en-US" sz="1100" i="1" dirty="0"/>
                <a:t>…to Professionals</a:t>
              </a:r>
            </a:p>
          </p:txBody>
        </p:sp>
      </p:grpSp>
      <p:sp>
        <p:nvSpPr>
          <p:cNvPr id="8" name="TextBox 7"/>
          <p:cNvSpPr txBox="1"/>
          <p:nvPr userDrawn="1"/>
        </p:nvSpPr>
        <p:spPr>
          <a:xfrm>
            <a:off x="3977268" y="3225225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18453B"/>
                </a:solidFill>
              </a:rPr>
              <a:t>The Capstone</a:t>
            </a:r>
            <a:r>
              <a:rPr lang="en-US" sz="3200" baseline="0" dirty="0">
                <a:solidFill>
                  <a:srgbClr val="18453B"/>
                </a:solidFill>
              </a:rPr>
              <a:t> Experience</a:t>
            </a:r>
            <a:endParaRPr lang="en-US" sz="3200" dirty="0">
              <a:solidFill>
                <a:srgbClr val="18453B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230188" indent="-230188">
              <a:defRPr/>
            </a:lvl1pPr>
            <a:lvl2pPr marL="461963" indent="-231775">
              <a:buFont typeface="Wingdings" pitchFamily="2" charset="2"/>
              <a:buChar char="§"/>
              <a:defRPr/>
            </a:lvl2pPr>
            <a:lvl3pPr marL="684213" indent="-222250">
              <a:buFont typeface="Courier New" pitchFamily="49" charset="0"/>
              <a:buChar char="o"/>
              <a:defRPr/>
            </a:lvl3pPr>
            <a:lvl4pPr marL="914400" indent="-230188">
              <a:defRPr/>
            </a:lvl4pPr>
            <a:lvl5pPr marL="1144588" indent="-230188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r>
              <a:rPr lang="en-US"/>
              <a:t>The Capstone Experience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0800" y="6492875"/>
            <a:ext cx="4419600" cy="365125"/>
          </a:xfrm>
        </p:spPr>
        <p:txBody>
          <a:bodyPr/>
          <a:lstStyle/>
          <a:p>
            <a:r>
              <a:rPr lang="en-US" dirty="0"/>
              <a:t>Team [Team Name</a:t>
            </a:r>
            <a:r>
              <a:rPr lang="en-US"/>
              <a:t>] Project Plan </a:t>
            </a:r>
            <a:r>
              <a:rPr lang="en-US" dirty="0"/>
              <a:t>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The Capstone Experience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0800" y="6492875"/>
            <a:ext cx="4419600" cy="365125"/>
          </a:xfrm>
        </p:spPr>
        <p:txBody>
          <a:bodyPr/>
          <a:lstStyle/>
          <a:p>
            <a:r>
              <a:rPr lang="en-US" dirty="0"/>
              <a:t>Team [Team Name</a:t>
            </a:r>
            <a:r>
              <a:rPr lang="en-US"/>
              <a:t>] Project Plan </a:t>
            </a:r>
            <a:r>
              <a:rPr lang="en-US" dirty="0"/>
              <a:t>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d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/>
        <p:txBody>
          <a:bodyPr>
            <a:noAutofit/>
          </a:bodyPr>
          <a:lstStyle>
            <a:lvl1pPr marL="115888" indent="-115888">
              <a:defRPr sz="1400"/>
            </a:lvl1pPr>
            <a:lvl2pPr marL="230188" indent="-114300">
              <a:defRPr sz="1200"/>
            </a:lvl2pPr>
            <a:lvl3pPr marL="341313" indent="-111125">
              <a:defRPr sz="1000"/>
            </a:lvl3pPr>
            <a:lvl4pPr marL="457200" indent="-115888">
              <a:defRPr sz="900"/>
            </a:lvl4pPr>
            <a:lvl5pPr marL="630238" indent="-173038">
              <a:defRPr sz="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8FD20-38F5-41C6-9A91-66E000469E1A}"/>
              </a:ext>
            </a:extLst>
          </p:cNvPr>
          <p:cNvSpPr txBox="1"/>
          <p:nvPr userDrawn="1"/>
        </p:nvSpPr>
        <p:spPr>
          <a:xfrm>
            <a:off x="6934200" y="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Delete this slide.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4329499-39A5-440C-BCCE-859D530A9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 Capstone Experience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862691-B03E-4F5B-8EEC-079778841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[Team Name] Project Plan Presentation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37A45B1-BDCE-4390-B4D0-5432468D0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162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8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2875"/>
            <a:ext cx="2133600" cy="365125"/>
          </a:xfrm>
          <a:prstGeom prst="rect">
            <a:avLst/>
          </a:prstGeom>
        </p:spPr>
        <p:txBody>
          <a:bodyPr vert="horz" lIns="13716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 Capstone Experience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92875"/>
            <a:ext cx="624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Team [Team Name] &lt;&lt;</a:t>
            </a:r>
            <a:r>
              <a:rPr lang="en-US" dirty="0" err="1"/>
              <a:t>PresentationName</a:t>
            </a:r>
            <a:r>
              <a:rPr lang="en-US" dirty="0"/>
              <a:t>&gt;&gt;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1436649"/>
            <a:ext cx="8686800" cy="152400"/>
          </a:xfrm>
          <a:prstGeom prst="rect">
            <a:avLst/>
          </a:prstGeom>
          <a:solidFill>
            <a:srgbClr val="184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36649"/>
            <a:ext cx="411480" cy="152400"/>
          </a:xfrm>
          <a:prstGeom prst="rect">
            <a:avLst/>
          </a:prstGeom>
          <a:solidFill>
            <a:srgbClr val="A5B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D:\Users\wrd\Documents\CSE498\archive\logo\capstone\png\green-green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" y="6478789"/>
            <a:ext cx="544354" cy="34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62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tabLst>
          <a:tab pos="8001000" algn="r"/>
        </a:tabLs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Plan Presentation</a:t>
            </a:r>
            <a:br>
              <a:rPr lang="en-US" dirty="0"/>
            </a:br>
            <a:r>
              <a:rPr lang="en-US" sz="3600" dirty="0"/>
              <a:t>Switch Alignment Mobile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2268" y="3810000"/>
            <a:ext cx="6400800" cy="2362200"/>
          </a:xfrm>
        </p:spPr>
        <p:txBody>
          <a:bodyPr/>
          <a:lstStyle/>
          <a:p>
            <a:r>
              <a:rPr lang="en-US" sz="2400" dirty="0">
                <a:solidFill>
                  <a:srgbClr val="18453B"/>
                </a:solidFill>
              </a:rPr>
              <a:t>Team Union Pacific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18453B"/>
                </a:solidFill>
              </a:rPr>
              <a:t>Jiayue Chai</a:t>
            </a:r>
          </a:p>
          <a:p>
            <a:r>
              <a:rPr lang="en-US" dirty="0">
                <a:solidFill>
                  <a:srgbClr val="18453B"/>
                </a:solidFill>
              </a:rPr>
              <a:t>Zack Joyce</a:t>
            </a:r>
          </a:p>
          <a:p>
            <a:r>
              <a:rPr lang="en-US" dirty="0">
                <a:solidFill>
                  <a:srgbClr val="18453B"/>
                </a:solidFill>
              </a:rPr>
              <a:t>Alexa Kelley</a:t>
            </a:r>
          </a:p>
          <a:p>
            <a:r>
              <a:rPr lang="en-US" dirty="0">
                <a:solidFill>
                  <a:srgbClr val="18453B"/>
                </a:solidFill>
              </a:rPr>
              <a:t>Kyle Martin</a:t>
            </a:r>
          </a:p>
          <a:p>
            <a:r>
              <a:rPr lang="en-US" dirty="0">
                <a:solidFill>
                  <a:srgbClr val="18453B"/>
                </a:solidFill>
              </a:rPr>
              <a:t>Mike Walton</a:t>
            </a:r>
          </a:p>
          <a:p>
            <a:r>
              <a:rPr lang="en-US" dirty="0">
                <a:solidFill>
                  <a:srgbClr val="18453B"/>
                </a:solidFill>
              </a:rPr>
              <a:t>Dan Wylie</a:t>
            </a:r>
          </a:p>
          <a:p>
            <a:pPr>
              <a:spcBef>
                <a:spcPts val="600"/>
              </a:spcBef>
            </a:pPr>
            <a:r>
              <a:rPr lang="en-US" dirty="0"/>
              <a:t>Department of Computer Science and Engineering</a:t>
            </a:r>
          </a:p>
          <a:p>
            <a:r>
              <a:rPr lang="en-US" dirty="0"/>
              <a:t>Michigan State University</a:t>
            </a:r>
          </a:p>
          <a:p>
            <a:pPr>
              <a:spcBef>
                <a:spcPts val="600"/>
              </a:spcBef>
            </a:pPr>
            <a:r>
              <a:rPr lang="en-US" dirty="0"/>
              <a:t>Spring 2023</a:t>
            </a:r>
          </a:p>
        </p:txBody>
      </p:sp>
    </p:spTree>
    <p:extLst>
      <p:ext uri="{BB962C8B-B14F-4D97-AF65-F5344CB8AC3E}">
        <p14:creationId xmlns:p14="http://schemas.microsoft.com/office/powerpoint/2010/main" val="136603766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System Architecture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 Capstone Experience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Union Pacific Project Plan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6077F00-1DC6-F05B-33C1-BDD9217C9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5418"/>
            <a:ext cx="59436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769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System Architecture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 Capstone Experience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Union Pacific Project Plan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C926337D-1DC5-5927-C31F-AF074694B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9" t="62136" r="25770"/>
          <a:stretch/>
        </p:blipFill>
        <p:spPr bwMode="auto">
          <a:xfrm>
            <a:off x="1269218" y="1792372"/>
            <a:ext cx="6605563" cy="47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512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System Architecture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 Capstone Experience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Union Pacific Project Plan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EC748C-F9B5-840C-ABCC-27FE20A63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26" t="32700" r="-161" b="43937"/>
          <a:stretch/>
        </p:blipFill>
        <p:spPr bwMode="auto">
          <a:xfrm>
            <a:off x="1981200" y="2209800"/>
            <a:ext cx="5638800" cy="36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82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System Architecture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 Capstone Experience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Union Pacific Project Plan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181A870-9FBD-B439-5300-CBB7DEFA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87500"/>
            <a:ext cx="59436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290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System Components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Hardware Platforms</a:t>
            </a:r>
          </a:p>
          <a:p>
            <a:pPr lvl="1"/>
            <a:r>
              <a:rPr lang="en-US" dirty="0"/>
              <a:t>Zebra Phone: All Union Pacific employees are provided a Zebra phone. </a:t>
            </a:r>
          </a:p>
          <a:p>
            <a:r>
              <a:rPr lang="en-US" dirty="0"/>
              <a:t>Software Platforms / Technologies</a:t>
            </a:r>
          </a:p>
          <a:p>
            <a:pPr lvl="1"/>
            <a:r>
              <a:rPr lang="en-US" dirty="0"/>
              <a:t>Oracle Database: Oracle Database will be used for all backend purposes of this project.</a:t>
            </a:r>
          </a:p>
          <a:p>
            <a:pPr lvl="1"/>
            <a:r>
              <a:rPr lang="en-US" dirty="0"/>
              <a:t>Spring: Spring will be used to create a REST API to enable communication between our Oracle Database backend and Unity 3D frontend.</a:t>
            </a:r>
          </a:p>
          <a:p>
            <a:pPr lvl="1"/>
            <a:r>
              <a:rPr lang="en-US" dirty="0"/>
              <a:t>Unity: Unity 3D will be used to create the switch alignment simulation.</a:t>
            </a:r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 Capstone Experience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Union Pacific Project Plan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52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Risks</a:t>
            </a:r>
          </a:p>
        </p:txBody>
      </p:sp>
      <p:sp>
        <p:nvSpPr>
          <p:cNvPr id="1434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REST API is compatible with both the client’s preferred database and Unity framework.</a:t>
            </a:r>
          </a:p>
          <a:p>
            <a:pPr lvl="1"/>
            <a:r>
              <a:rPr lang="en-US" dirty="0"/>
              <a:t>A REST API is necessary in order to communicate between the client’s database and the Unity project.</a:t>
            </a:r>
          </a:p>
          <a:p>
            <a:pPr lvl="1"/>
            <a:r>
              <a:rPr lang="en-US" dirty="0"/>
              <a:t>Create a REST API capable of communicating with an SQL database and determine how to utilize it in Unity to call queries.</a:t>
            </a:r>
          </a:p>
          <a:p>
            <a:r>
              <a:rPr lang="en-US" dirty="0"/>
              <a:t>Incorporating snow in the terrain.</a:t>
            </a:r>
          </a:p>
          <a:p>
            <a:pPr lvl="1"/>
            <a:r>
              <a:rPr lang="en-US" dirty="0"/>
              <a:t>There are no free snow models on the unity store.</a:t>
            </a:r>
          </a:p>
          <a:p>
            <a:pPr lvl="1"/>
            <a:r>
              <a:rPr lang="en-US" dirty="0"/>
              <a:t>Create our own models to show snow on the tracks or acquire models with proper licensing from a free source.</a:t>
            </a:r>
          </a:p>
          <a:p>
            <a:r>
              <a:rPr lang="en-US" dirty="0"/>
              <a:t>Game performance when running on Zebra phone​​.</a:t>
            </a:r>
          </a:p>
          <a:p>
            <a:pPr lvl="1"/>
            <a:r>
              <a:rPr lang="en-US" dirty="0"/>
              <a:t>Team Union Pacific does not have a Zebra phone; and clients can not provide one in a short time. </a:t>
            </a:r>
          </a:p>
          <a:p>
            <a:pPr lvl="1"/>
            <a:r>
              <a:rPr lang="en-US" dirty="0"/>
              <a:t>We will use Unity device simulator and test the game on our own Androids.</a:t>
            </a:r>
          </a:p>
          <a:p>
            <a:r>
              <a:rPr lang="en-US" dirty="0"/>
              <a:t>Scalability of database and queries based on employees active​​.</a:t>
            </a:r>
          </a:p>
          <a:p>
            <a:pPr lvl="1"/>
            <a:r>
              <a:rPr lang="en-US" dirty="0"/>
              <a:t>If the scale of database is too large, the project will cost more.</a:t>
            </a:r>
          </a:p>
          <a:p>
            <a:pPr lvl="1"/>
            <a:r>
              <a:rPr lang="en-US" dirty="0"/>
              <a:t>Team Union Pacific will talk to clients and make sure the cost is not out of their price range.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 Capstone Experience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Union Pacific Project Plan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77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 Capstone Experience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[Team Name] Project Plan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2057400"/>
            <a:ext cx="68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8563" y="3886200"/>
            <a:ext cx="68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14800" y="3710970"/>
            <a:ext cx="68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19400" y="5181600"/>
            <a:ext cx="68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7600" y="1752600"/>
            <a:ext cx="68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00" y="4495800"/>
            <a:ext cx="68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43600" y="2030835"/>
            <a:ext cx="68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8400" y="4812740"/>
            <a:ext cx="68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34300" y="1545529"/>
            <a:ext cx="68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75101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Sponsor Overview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8589"/>
          </a:xfrm>
        </p:spPr>
        <p:txBody>
          <a:bodyPr>
            <a:normAutofit/>
          </a:bodyPr>
          <a:lstStyle/>
          <a:p>
            <a:r>
              <a:rPr lang="en-US" dirty="0"/>
              <a:t>Founded under the Pacific Railroad Act of 1862.</a:t>
            </a:r>
          </a:p>
          <a:p>
            <a:r>
              <a:rPr lang="en-US" dirty="0"/>
              <a:t>Operate over 32,000 miles of railways and 8,300 locomotives.</a:t>
            </a:r>
          </a:p>
          <a:p>
            <a:r>
              <a:rPr lang="en-US" dirty="0"/>
              <a:t>Building America through efficient, reliable, and sustainable transportation.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 Capstone Experience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Union Pacific Project Plan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7EC8B6-A68D-6E4A-41C7-64300A262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04795"/>
            <a:ext cx="6057902" cy="197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110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Functional Specifications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a lot of different switches, some of them are hard to identify. </a:t>
            </a:r>
          </a:p>
          <a:p>
            <a:r>
              <a:rPr lang="en-US" dirty="0"/>
              <a:t>Misidentifying railroad switch alignment often has severe consequences.</a:t>
            </a:r>
          </a:p>
          <a:p>
            <a:r>
              <a:rPr lang="en-US" dirty="0"/>
              <a:t>Union Pacific operates all over the U.S. so there are many different weather conditions.</a:t>
            </a:r>
          </a:p>
          <a:p>
            <a:r>
              <a:rPr lang="en-US" dirty="0"/>
              <a:t>Many employees are moved from place to place.</a:t>
            </a:r>
          </a:p>
          <a:p>
            <a:r>
              <a:rPr lang="en-US" dirty="0"/>
              <a:t>Our mobile game will be captivating and educational.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 Capstone Experience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Union Pacific Project Plan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7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Design Specifications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new employees to learn and practice aligning switches.</a:t>
            </a:r>
          </a:p>
          <a:p>
            <a:r>
              <a:rPr lang="en-US" dirty="0"/>
              <a:t>First person view and realistic game environment.</a:t>
            </a:r>
          </a:p>
          <a:p>
            <a:r>
              <a:rPr lang="en-US" dirty="0"/>
              <a:t>Random, repeatable conditions.</a:t>
            </a:r>
          </a:p>
          <a:p>
            <a:r>
              <a:rPr lang="en-US" dirty="0"/>
              <a:t>Immediate feedback will be shown on screen.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 Capstone Experience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Union Pacific Project Plan Presentation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12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 Mockup: Android Application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 Capstone Experience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Union Pacific Project Plan Presentation</a:t>
            </a:r>
          </a:p>
        </p:txBody>
      </p:sp>
      <p:pic>
        <p:nvPicPr>
          <p:cNvPr id="3" name="Picture 2" descr="A rectangular cellular device&#10;&#10;Description automatically generated with low confidence">
            <a:extLst>
              <a:ext uri="{FF2B5EF4-FFF2-40B4-BE49-F238E27FC236}">
                <a16:creationId xmlns:a16="http://schemas.microsoft.com/office/drawing/2014/main" id="{B9D7F006-D739-6029-B7C3-1B93B7305C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87" y="1600200"/>
            <a:ext cx="5240227" cy="525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2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 Mockup: Android Application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 Capstone Experience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Union Pacific Project Plan Presentation</a:t>
            </a:r>
          </a:p>
        </p:txBody>
      </p:sp>
      <p:pic>
        <p:nvPicPr>
          <p:cNvPr id="3" name="Picture 2" descr="A picture containing text, electronics, cellphone&#10;&#10;Description automatically generated">
            <a:extLst>
              <a:ext uri="{FF2B5EF4-FFF2-40B4-BE49-F238E27FC236}">
                <a16:creationId xmlns:a16="http://schemas.microsoft.com/office/drawing/2014/main" id="{E3990BF1-1D16-D6BA-4201-2AD41F42EB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0448"/>
            <a:ext cx="5257089" cy="526755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609F0F-968B-7267-3BD5-0F08A325C7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589735"/>
            <a:ext cx="5257800" cy="52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56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 Mockup: Android Application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 Capstone Experience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Union Pacific Project Plan Presentation</a:t>
            </a:r>
          </a:p>
        </p:txBody>
      </p: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AD59068-2606-F953-47B1-F24A78094E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45" y="1591829"/>
            <a:ext cx="5255710" cy="526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06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Mockup: Web Interface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 Capstone Experience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Union Pacific Project Plan Presentation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6DAA7C-2EC6-4ED3-D77C-16BD55707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34" y="1828800"/>
            <a:ext cx="7305332" cy="457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801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Technical Specifications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Unity 3D Project - A Unity 3D Project will be used to carry out of frontend aspects of the project.</a:t>
            </a:r>
          </a:p>
          <a:p>
            <a:r>
              <a:rPr lang="en-US" dirty="0"/>
              <a:t>Oracle Database - A database hosted by Oracle will be used to store all Union Pacific data necessary for the game.</a:t>
            </a:r>
          </a:p>
          <a:p>
            <a:r>
              <a:rPr lang="en-US" dirty="0"/>
              <a:t>Spring - We will use Spring to create a REST API to allow for communication between the frontend elements in Unity and the backend elements in the Oracle Database.</a:t>
            </a:r>
          </a:p>
          <a:p>
            <a:r>
              <a:rPr lang="en-US" dirty="0"/>
              <a:t>Zebra Phone – The app has to be functional on the Zebra phone, which is the phone provided to Union Pacific Employees.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 Capstone Experience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Union Pacific Project Plan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68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apston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8453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9D821B4823494487C4A6BAD574C2C4" ma:contentTypeVersion="2" ma:contentTypeDescription="Create a new document." ma:contentTypeScope="" ma:versionID="8d39d3bcd1e8fc07644edd74d4715065">
  <xsd:schema xmlns:xsd="http://www.w3.org/2001/XMLSchema" xmlns:xs="http://www.w3.org/2001/XMLSchema" xmlns:p="http://schemas.microsoft.com/office/2006/metadata/properties" xmlns:ns2="882d2945-3548-4c8d-84e9-3cdb9bc63142" targetNamespace="http://schemas.microsoft.com/office/2006/metadata/properties" ma:root="true" ma:fieldsID="3b536bf762035dbdba6b9a70d87b0346" ns2:_="">
    <xsd:import namespace="882d2945-3548-4c8d-84e9-3cdb9bc631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2d2945-3548-4c8d-84e9-3cdb9bc631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80BA03-A4C5-4DE8-8E94-F8E7E6B43F6C}"/>
</file>

<file path=customXml/itemProps2.xml><?xml version="1.0" encoding="utf-8"?>
<ds:datastoreItem xmlns:ds="http://schemas.openxmlformats.org/officeDocument/2006/customXml" ds:itemID="{F3FC2205-9237-434D-B336-687663572508}"/>
</file>

<file path=customXml/itemProps3.xml><?xml version="1.0" encoding="utf-8"?>
<ds:datastoreItem xmlns:ds="http://schemas.openxmlformats.org/officeDocument/2006/customXml" ds:itemID="{EF322ACD-EE6C-420B-921B-4E2B241F659E}"/>
</file>

<file path=docProps/app.xml><?xml version="1.0" encoding="utf-8"?>
<Properties xmlns="http://schemas.openxmlformats.org/officeDocument/2006/extended-properties" xmlns:vt="http://schemas.openxmlformats.org/officeDocument/2006/docPropsVTypes">
  <TotalTime>1885</TotalTime>
  <Words>722</Words>
  <Application>Microsoft Office PowerPoint</Application>
  <PresentationFormat>On-screen Show (4:3)</PresentationFormat>
  <Paragraphs>114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Courier New</vt:lpstr>
      <vt:lpstr>Wingdings</vt:lpstr>
      <vt:lpstr>Office Theme</vt:lpstr>
      <vt:lpstr>Project Plan Presentation Switch Alignment Mobile Game</vt:lpstr>
      <vt:lpstr>Project Sponsor Overview</vt:lpstr>
      <vt:lpstr>Project Functional Specifications</vt:lpstr>
      <vt:lpstr>Project Design Specifications</vt:lpstr>
      <vt:lpstr>Screen Mockup: Android Application </vt:lpstr>
      <vt:lpstr>Screen Mockup: Android Application</vt:lpstr>
      <vt:lpstr>Screen Mockup: Android Application </vt:lpstr>
      <vt:lpstr>Screen Mockup: Web Interface</vt:lpstr>
      <vt:lpstr>Project Technical Specifications</vt:lpstr>
      <vt:lpstr>Project System Architecture</vt:lpstr>
      <vt:lpstr>Project System Architecture</vt:lpstr>
      <vt:lpstr>Project System Architecture</vt:lpstr>
      <vt:lpstr>Project System Architecture</vt:lpstr>
      <vt:lpstr>Project System Components</vt:lpstr>
      <vt:lpstr>Project Risks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Here’s the Title</dc:title>
  <dc:creator>Wayne</dc:creator>
  <cp:lastModifiedBy>Michael Walton</cp:lastModifiedBy>
  <cp:revision>276</cp:revision>
  <dcterms:created xsi:type="dcterms:W3CDTF">2006-08-16T00:00:00Z</dcterms:created>
  <dcterms:modified xsi:type="dcterms:W3CDTF">2023-01-31T04:33:33Z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0x010100FD9D821B4823494487C4A6BAD574C2C4</vt:lpwstr>
  </property>
</Properties>
</file>